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Roboto"/>
      <p:regular r:id="rId38"/>
      <p:bold r:id="rId39"/>
      <p:italic r:id="rId40"/>
      <p:boldItalic r:id="rId41"/>
    </p:embeddedFont>
    <p:embeddedFont>
      <p:font typeface="Caveat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E12E7B2-F3BE-4A6F-8E6F-4841C98BF6F1}">
  <a:tblStyle styleId="{0E12E7B2-F3BE-4A6F-8E6F-4841C98BF6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20" Type="http://schemas.openxmlformats.org/officeDocument/2006/relationships/slide" Target="slides/slide14.xml"/><Relationship Id="rId42" Type="http://schemas.openxmlformats.org/officeDocument/2006/relationships/font" Target="fonts/Caveat-regular.fntdata"/><Relationship Id="rId41" Type="http://schemas.openxmlformats.org/officeDocument/2006/relationships/font" Target="fonts/Roboto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Caveat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Roboto-bold.fntdata"/><Relationship Id="rId16" Type="http://schemas.openxmlformats.org/officeDocument/2006/relationships/slide" Target="slides/slide10.xml"/><Relationship Id="rId38" Type="http://schemas.openxmlformats.org/officeDocument/2006/relationships/font" Target="fonts/Roboto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yourhistoryisnotlost.home.blog/2019/04/24/swahili/" TargetMode="External"/><Relationship Id="rId3" Type="http://schemas.openxmlformats.org/officeDocument/2006/relationships/hyperlink" Target="https://www.dictionary.com/browse/swahili" TargetMode="Externa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jstor.org/stable/j.ctt1qv5pgq" TargetMode="External"/><Relationship Id="rId3" Type="http://schemas.openxmlformats.org/officeDocument/2006/relationships/hyperlink" Target="https://clp.arizona.edu/courses/languages/swahili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microsoft.com/sw-ke/download/details.aspx?id=52668" TargetMode="External"/><Relationship Id="rId3" Type="http://schemas.openxmlformats.org/officeDocument/2006/relationships/hyperlink" Target="http://77.240.23.241/" TargetMode="External"/><Relationship Id="rId4" Type="http://schemas.openxmlformats.org/officeDocument/2006/relationships/hyperlink" Target="https://www.jstor.org/stable/1158841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mmonvoice.mozilla.org/en/datasets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mmonvoice.mozilla.org/en/datasets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449b4ba7b2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449b4ba7b2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da59ff0df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da59ff0df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6da59ff0df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6da59ff0df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449b4ba7b2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449b4ba7b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449b4ba7b2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449b4ba7b2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</a:rPr>
              <a:t>We believe that special character normalization may no longer be necessary when integrating with a language model in future work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449b4ba7b2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449b4ba7b2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449b4ba7b2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449b4ba7b2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0E0E0E"/>
                </a:solidFill>
              </a:rPr>
              <a:t>We extract both the model input values and the transcript label IDs here, so each sample becomes a tuple of (audio, audio_length ,label) for training.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449b4ba7b2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449b4ba7b2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Wav2Vec 2.0 is a self-supervised model for learning speech representations from raw audio</a:t>
            </a:r>
            <a:r>
              <a:rPr lang="en-GB"/>
              <a:t> and XLSR is a multilingual variant of Wav2Vec 2.0, which is trained on </a:t>
            </a:r>
            <a:r>
              <a:rPr lang="en-GB"/>
              <a:t>speech</a:t>
            </a:r>
            <a:r>
              <a:rPr lang="en-GB"/>
              <a:t> data from over 50 languages to enable cross-lingual representation learning.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6e6a1f36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6e6a1f36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6e6a1f363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6e6a1f363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6e6a1f363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6e6a1f363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449b4ba7b2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449b4ba7b2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6bfc744aa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6bfc744aa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0E0E0E"/>
                </a:solidFill>
              </a:rPr>
              <a:t>The linear layer, or LM head, maps the encoder’s high-dimensional context representations to vocabulary logits at each time step. </a:t>
            </a:r>
            <a:endParaRPr sz="1050">
              <a:solidFill>
                <a:srgbClr val="0E0E0E"/>
              </a:solidFill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0E0E0E"/>
                </a:solidFill>
              </a:rPr>
              <a:t>This enables the model to predict characters or subword tokens for speech recognition.</a:t>
            </a:r>
            <a:endParaRPr sz="1050">
              <a:solidFill>
                <a:srgbClr val="0E0E0E"/>
              </a:solidFill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0E0E0E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449b4ba7b2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449b4ba7b2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6bfc744aa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6bfc744aa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449b4ba7b2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449b4ba7b2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6bfc744aa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6bfc744aa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449b4ba7b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449b4ba7b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449b4ba7b2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449b4ba7b2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449b4ba7b2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449b4ba7b2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449b4ba7b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449b4ba7b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449b4ba7b2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449b4ba7b2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449b4ba7b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449b4ba7b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[1]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https://yourhistoryisnotlost.home.blog/2019/04/24/swahili/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[2]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https://www.dictionary.com/browse/swahili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[picture]https://commons.wikimedia.org/wiki/File:Askari_makumbusho_matini_Kiswahili_-_Kiarabu.png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449b4ba7b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449b4ba7b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6e4267d93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6e4267d93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449b4ba7b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449b4ba7b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Dark grean = swahili majority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light green = swahili minority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[1]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https://www.jstor.org/stable/j.ctt1qv5pgq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[2]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https://clp.arizona.edu/courses/languages/swahili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[3]https://www.worlddata.info/languages/swahili.php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449b4ba7b2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449b4ba7b2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</a:t>
            </a:r>
            <a:r>
              <a:rPr lang="en-GB"/>
              <a:t>1</a:t>
            </a:r>
            <a:r>
              <a:rPr lang="en-GB"/>
              <a:t>]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https://www.microsoft.com/sw-ke/download/details.aspx?id=52668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</a:t>
            </a:r>
            <a:r>
              <a:rPr lang="en-GB"/>
              <a:t>2</a:t>
            </a:r>
            <a:r>
              <a:rPr lang="en-GB"/>
              <a:t>]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http://77.240.23.241/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</a:t>
            </a:r>
            <a:r>
              <a:rPr lang="en-GB"/>
              <a:t>3</a:t>
            </a:r>
            <a:r>
              <a:rPr lang="en-GB"/>
              <a:t>]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https://www.jstor.org/stable/1158841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[4]https://www.britannica.com/topic/Swahili-language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449b4ba7b2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449b4ba7b2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6e4267d9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6e4267d9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[1]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https://commonvoice.mozilla.org/en/datasets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 to start with the project, we used Common voice to gather the data recordings we need.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Including our target data, they have 137 different languages which have in total around 34 thousand recorded hours.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Datasets are consisting unique MP3 and corresponding text files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 al dataset are free and open speech corpus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e4267d93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6e4267d93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[1]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https://commonvoice.mozilla.org/en/datasets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our Swahili dataset, we had total 28 different datasets we can download from.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collection started since the beginning of 2022, and age and gender were collected alongside the data. However, some of the data did not have </a:t>
            </a:r>
            <a:r>
              <a:rPr lang="en-GB"/>
              <a:t>fulfilled</a:t>
            </a:r>
            <a:r>
              <a:rPr lang="en-GB"/>
              <a:t> information.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6da59ff0df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6da59ff0df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total, we used three different dataset.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one was Common voice corpus 9.0 which was collected on the 27th of April in 2022.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had the size of 14.1gb, which had full recorded hours as 720.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11" Type="http://schemas.openxmlformats.org/officeDocument/2006/relationships/image" Target="../media/image22.png"/><Relationship Id="rId10" Type="http://schemas.openxmlformats.org/officeDocument/2006/relationships/image" Target="../media/image16.png"/><Relationship Id="rId9" Type="http://schemas.openxmlformats.org/officeDocument/2006/relationships/image" Target="../media/image28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7.png"/><Relationship Id="rId8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Relationship Id="rId4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3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Relationship Id="rId4" Type="http://schemas.openxmlformats.org/officeDocument/2006/relationships/image" Target="../media/image3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jstor.org/stable/j.ctt1qv5pgq" TargetMode="External"/><Relationship Id="rId4" Type="http://schemas.openxmlformats.org/officeDocument/2006/relationships/hyperlink" Target="https://clp.arizona.edu/courses/languages/swahili" TargetMode="External"/><Relationship Id="rId5" Type="http://schemas.openxmlformats.org/officeDocument/2006/relationships/hyperlink" Target="https://www.worlddata.info/languages/swahili.php" TargetMode="External"/><Relationship Id="rId6" Type="http://schemas.openxmlformats.org/officeDocument/2006/relationships/hyperlink" Target="https://commonvoice.mozilla.org/en/datasets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Low-Resource ASR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with Fine-Tuning of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Pretrained Models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66675" y="39335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Adrianna Paszkowska, Hyunjoo Cho,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Mohamed Khattab, Younghee Jeong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340350" y="738175"/>
            <a:ext cx="8463300" cy="13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chemeClr val="dk2"/>
                </a:solidFill>
              </a:rPr>
              <a:t>2025 Automated Speech Recognition</a:t>
            </a:r>
            <a:endParaRPr sz="2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USED SWAHILI DATASET</a:t>
            </a:r>
            <a:endParaRPr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1863" y="1929625"/>
            <a:ext cx="5900276" cy="18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USED SWAHILI DATASET</a:t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2900" y="1864884"/>
            <a:ext cx="5858200" cy="199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PREPROCESSING: from Common Voice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Extracted necessary components only such as transcriptions and audio paths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Used pydub to clean and </a:t>
            </a:r>
            <a:r>
              <a:rPr lang="en-GB"/>
              <a:t>standardise</a:t>
            </a:r>
            <a:r>
              <a:rPr lang="en-GB"/>
              <a:t> </a:t>
            </a:r>
            <a:r>
              <a:rPr lang="en-GB"/>
              <a:t>clips</a:t>
            </a:r>
            <a:r>
              <a:rPr lang="en-GB"/>
              <a:t> by </a:t>
            </a:r>
            <a:r>
              <a:rPr lang="en-GB"/>
              <a:t>splitting</a:t>
            </a:r>
            <a:r>
              <a:rPr lang="en-GB"/>
              <a:t> on </a:t>
            </a:r>
            <a:r>
              <a:rPr lang="en-GB"/>
              <a:t>silence</a:t>
            </a:r>
            <a:r>
              <a:rPr lang="en-GB"/>
              <a:t> with threshold of -40 db and minimum silence length of 150ms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W</a:t>
            </a:r>
            <a:r>
              <a:rPr lang="en-GB"/>
              <a:t>e cut clips shorter than 200 ms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Converted all audio files to WAV format, 16khz sampling rate and mono channel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PREPROCESSING :Remove special token</a:t>
            </a: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795325" y="3169675"/>
            <a:ext cx="7553400" cy="13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Step 1: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chemeClr val="dk1"/>
                </a:solidFill>
              </a:rPr>
              <a:t>Removes special characters from the transcript column using regex, converts text to lowercase, and adds a trailing space. </a:t>
            </a:r>
            <a:br>
              <a:rPr lang="en-GB" sz="1500">
                <a:solidFill>
                  <a:schemeClr val="dk1"/>
                </a:solidFill>
              </a:rPr>
            </a:br>
            <a:r>
              <a:rPr lang="en-GB" sz="1500">
                <a:solidFill>
                  <a:schemeClr val="dk1"/>
                </a:solidFill>
              </a:rPr>
              <a:t>It helps normalize transcripts for ASR training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5" title="ASR_remove_special_token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325" y="1274550"/>
            <a:ext cx="7553325" cy="16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PREPROCESSING: Save vocab.json</a:t>
            </a:r>
            <a:endParaRPr/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647875" y="3053475"/>
            <a:ext cx="7404300" cy="1635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900">
                <a:solidFill>
                  <a:schemeClr val="dk1"/>
                </a:solidFill>
              </a:rPr>
              <a:t>Step 2: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en-GB" sz="1600">
                <a:solidFill>
                  <a:schemeClr val="dk1"/>
                </a:solidFill>
              </a:rPr>
              <a:t>Builds a vocabulary dictionary from the unique characters in the dataset.</a:t>
            </a:r>
            <a:br>
              <a:rPr lang="en-GB" sz="1600">
                <a:solidFill>
                  <a:schemeClr val="dk1"/>
                </a:solidFill>
              </a:rPr>
            </a:br>
            <a:r>
              <a:rPr lang="en-GB" sz="1600">
                <a:solidFill>
                  <a:schemeClr val="dk1"/>
                </a:solidFill>
              </a:rPr>
              <a:t>Adds special tokens like [UNK] and [PAD] for unknown and padding purposes.</a:t>
            </a:r>
            <a:br>
              <a:rPr lang="en-GB" sz="1600">
                <a:solidFill>
                  <a:schemeClr val="dk1"/>
                </a:solidFill>
              </a:rPr>
            </a:br>
            <a:r>
              <a:rPr lang="en-GB" sz="1600">
                <a:solidFill>
                  <a:schemeClr val="dk1"/>
                </a:solidFill>
              </a:rPr>
              <a:t>Saves the vocabulary dictionary to a JSON file for later use by the tokenizer.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6" title="ASR_extract_vocab_lis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875" y="1242150"/>
            <a:ext cx="4381500" cy="146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6" title="ASR_save_vocab_js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9900" y="2042250"/>
            <a:ext cx="2962275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415750" y="437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PREPROCESSING: Convert to input form</a:t>
            </a:r>
            <a:endParaRPr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751925" y="3225600"/>
            <a:ext cx="5939100" cy="16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550">
                <a:solidFill>
                  <a:schemeClr val="dk1"/>
                </a:solidFill>
              </a:rPr>
              <a:t>Step 3:</a:t>
            </a:r>
            <a:endParaRPr b="1" sz="25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6183"/>
              <a:buFont typeface="Arial"/>
              <a:buNone/>
            </a:pPr>
            <a:r>
              <a:rPr lang="en-GB" sz="2381">
                <a:solidFill>
                  <a:schemeClr val="dk1"/>
                </a:solidFill>
              </a:rPr>
              <a:t>Splits the dataset and converts audio paths into waveform arrays at 16kHz.</a:t>
            </a:r>
            <a:endParaRPr sz="238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6183"/>
              <a:buFont typeface="Arial"/>
              <a:buNone/>
            </a:pPr>
            <a:r>
              <a:rPr lang="en-GB" sz="2381">
                <a:solidFill>
                  <a:schemeClr val="dk1"/>
                </a:solidFill>
              </a:rPr>
              <a:t>Then, it extracts input features and tokenized labels for each sample, storing them in a training-ready format.</a:t>
            </a:r>
            <a:endParaRPr sz="238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7" title="ASR_prepare_datase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925" y="1009700"/>
            <a:ext cx="6187575" cy="213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Wav2Vec 2.0 XLSR? </a:t>
            </a:r>
            <a:endParaRPr/>
          </a:p>
        </p:txBody>
      </p:sp>
      <p:sp>
        <p:nvSpPr>
          <p:cNvPr id="156" name="Google Shape;156;p28"/>
          <p:cNvSpPr txBox="1"/>
          <p:nvPr>
            <p:ph idx="1" type="body"/>
          </p:nvPr>
        </p:nvSpPr>
        <p:spPr>
          <a:xfrm>
            <a:off x="5586900" y="1168500"/>
            <a:ext cx="324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</a:rPr>
              <a:t>Wav2Vec 2.0 is a self-supervised model for learning speech representations from raw audio.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E0E0E"/>
                </a:solidFill>
              </a:rPr>
              <a:t>XLSR is a multilingual variant of Wav2Vec 2.0, trained on speech data from over 50 languages to enable cross-lingual representation learning</a:t>
            </a:r>
            <a:endParaRPr sz="1100">
              <a:solidFill>
                <a:srgbClr val="0E0E0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</a:rPr>
              <a:t>It uses a CNN encoder to extract latent features, then applies masking and a Transformer to learn context.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</a:rPr>
              <a:t>Quantized targets are predicted using contrastive loss, enabling effective pre-training without labels.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</a:rPr>
              <a:t>These trained representations can be fine-tuned for ASR and other speech tasks.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lang="en-GB" sz="1100"/>
            </a:br>
            <a:endParaRPr sz="1100"/>
          </a:p>
        </p:txBody>
      </p:sp>
      <p:pic>
        <p:nvPicPr>
          <p:cNvPr id="157" name="Google Shape;157;p28" title="ASR_wav2vec_model_structu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025" y="1344700"/>
            <a:ext cx="4945576" cy="288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is it pretrained?: Feature Encoder &lt;f: X-&gt;Z&gt;</a:t>
            </a:r>
            <a:endParaRPr/>
          </a:p>
        </p:txBody>
      </p:sp>
      <p:pic>
        <p:nvPicPr>
          <p:cNvPr id="163" name="Google Shape;1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755550"/>
            <a:ext cx="767433" cy="126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372625"/>
            <a:ext cx="7294700" cy="155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7925" y="2667675"/>
            <a:ext cx="5116298" cy="81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00875" y="1619300"/>
            <a:ext cx="4667249" cy="9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9" title="스크린샷 2025-07-10 오전 12.54.31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50783" y="1132025"/>
            <a:ext cx="533400" cy="5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9" title="스크린샷 2025-07-10 오전 12.55.05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67808" y="1132025"/>
            <a:ext cx="533400" cy="5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9" title="스크린샷 2025-07-10 오전 12.55.26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84833" y="1132025"/>
            <a:ext cx="533400" cy="5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9" title="스크린샷 2025-07-10 오전 12.55.42.pn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601858" y="1132025"/>
            <a:ext cx="533400" cy="5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9" title="스크린샷 2025-07-10 오전 12.56.03.png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933758" y="1132025"/>
            <a:ext cx="533400" cy="5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is it pretrained?: Quantization Module &lt;Z-&gt;Q&gt;</a:t>
            </a:r>
            <a:endParaRPr/>
          </a:p>
        </p:txBody>
      </p:sp>
      <p:pic>
        <p:nvPicPr>
          <p:cNvPr descr="img.png?credential=yqXZFxpELC7KVnFOS48ylbz2pIh7yKj8&amp;expires=1753973999&amp;allow_ip=&amp;allow_referer=&amp;signature=YkGaSF%2BD0Dx92kT%2FnN1HISyNtNc%3D" id="177" name="Google Shape;1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5838" y="1336850"/>
            <a:ext cx="5852326" cy="318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is it pretrained?: </a:t>
            </a:r>
            <a:r>
              <a:rPr lang="en-GB"/>
              <a:t>Transformer Module &lt;g: Z-&gt;C&gt;</a:t>
            </a:r>
            <a:endParaRPr/>
          </a:p>
        </p:txBody>
      </p:sp>
      <p:pic>
        <p:nvPicPr>
          <p:cNvPr id="183" name="Google Shape;183;p31" title="Transformer.drawi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350" y="2571750"/>
            <a:ext cx="6115050" cy="210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/>
          <p:nvPr/>
        </p:nvSpPr>
        <p:spPr>
          <a:xfrm>
            <a:off x="4830550" y="2571750"/>
            <a:ext cx="381000" cy="367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pic>
        <p:nvPicPr>
          <p:cNvPr id="185" name="Google Shape;185;p31" title="스크린샷 2025-07-10 오후 12.47.16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3975" y="1258700"/>
            <a:ext cx="36195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1"/>
          <p:cNvSpPr txBox="1"/>
          <p:nvPr/>
        </p:nvSpPr>
        <p:spPr>
          <a:xfrm>
            <a:off x="4284075" y="1742088"/>
            <a:ext cx="2328600" cy="1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</a:rPr>
              <a:t>Contrastive loss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187" name="Google Shape;187;p31"/>
          <p:cNvSpPr/>
          <p:nvPr/>
        </p:nvSpPr>
        <p:spPr>
          <a:xfrm>
            <a:off x="5211550" y="4776000"/>
            <a:ext cx="381000" cy="367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sp>
        <p:nvSpPr>
          <p:cNvPr id="188" name="Google Shape;188;p31"/>
          <p:cNvSpPr txBox="1"/>
          <p:nvPr/>
        </p:nvSpPr>
        <p:spPr>
          <a:xfrm>
            <a:off x="3730975" y="4676775"/>
            <a:ext cx="13530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Z_t: </a:t>
            </a:r>
            <a:r>
              <a:rPr lang="en-GB" sz="800">
                <a:solidFill>
                  <a:schemeClr val="dk2"/>
                </a:solidFill>
              </a:rPr>
              <a:t>latent speech vector for each time step </a:t>
            </a:r>
            <a:endParaRPr sz="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66675" y="1136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92126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We</a:t>
            </a:r>
            <a:r>
              <a:rPr lang="en-GB">
                <a:solidFill>
                  <a:schemeClr val="dk1"/>
                </a:solidFill>
              </a:rPr>
              <a:t> developed a 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speech recognition system for a low-resource language using transfer learning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We fine-tuned a pretrained multilingual model (wav2vec 2.0 XLS-R) on a small, publicly available dataset  from Common Voice and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explore the effectiveness of pretrained model for 1h and ~138h of training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How is Wav2Vec 2.0-XLSR fine-tuned for ASR?</a:t>
            </a:r>
            <a:endParaRPr/>
          </a:p>
        </p:txBody>
      </p:sp>
      <p:pic>
        <p:nvPicPr>
          <p:cNvPr id="194" name="Google Shape;194;p32" title="ASR_wav2vec_model_structu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9550" y="2167175"/>
            <a:ext cx="5172750" cy="2681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5" name="Google Shape;195;p32"/>
          <p:cNvCxnSpPr>
            <a:endCxn id="196" idx="1"/>
          </p:cNvCxnSpPr>
          <p:nvPr/>
        </p:nvCxnSpPr>
        <p:spPr>
          <a:xfrm>
            <a:off x="3216800" y="1464975"/>
            <a:ext cx="2173500" cy="97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32"/>
          <p:cNvCxnSpPr>
            <a:endCxn id="198" idx="1"/>
          </p:cNvCxnSpPr>
          <p:nvPr/>
        </p:nvCxnSpPr>
        <p:spPr>
          <a:xfrm>
            <a:off x="3185300" y="3611525"/>
            <a:ext cx="1831500" cy="16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32"/>
          <p:cNvCxnSpPr/>
          <p:nvPr/>
        </p:nvCxnSpPr>
        <p:spPr>
          <a:xfrm>
            <a:off x="3200750" y="2436400"/>
            <a:ext cx="1831500" cy="73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" name="Google Shape;196;p32"/>
          <p:cNvSpPr/>
          <p:nvPr/>
        </p:nvSpPr>
        <p:spPr>
          <a:xfrm>
            <a:off x="5390300" y="2054175"/>
            <a:ext cx="2694600" cy="76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layer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(1024, 52)</a:t>
            </a:r>
            <a:endParaRPr/>
          </a:p>
        </p:txBody>
      </p:sp>
      <p:sp>
        <p:nvSpPr>
          <p:cNvPr id="200" name="Google Shape;200;p32"/>
          <p:cNvSpPr/>
          <p:nvPr/>
        </p:nvSpPr>
        <p:spPr>
          <a:xfrm>
            <a:off x="5390300" y="923600"/>
            <a:ext cx="2694600" cy="41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Output: weka safuria yako jikoni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cxnSp>
        <p:nvCxnSpPr>
          <p:cNvPr id="201" name="Google Shape;201;p32"/>
          <p:cNvCxnSpPr/>
          <p:nvPr/>
        </p:nvCxnSpPr>
        <p:spPr>
          <a:xfrm flipH="1" rot="10800000">
            <a:off x="3183513" y="4116488"/>
            <a:ext cx="2067600" cy="47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" name="Google Shape;202;p32"/>
          <p:cNvCxnSpPr>
            <a:stCxn id="196" idx="0"/>
            <a:endCxn id="200" idx="2"/>
          </p:cNvCxnSpPr>
          <p:nvPr/>
        </p:nvCxnSpPr>
        <p:spPr>
          <a:xfrm rot="10800000">
            <a:off x="6737600" y="1337475"/>
            <a:ext cx="0" cy="71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03" name="Google Shape;203;p32" title="flow chart for finetuning.drawi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800" y="1154863"/>
            <a:ext cx="282262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/>
          <p:nvPr/>
        </p:nvSpPr>
        <p:spPr>
          <a:xfrm>
            <a:off x="5970200" y="1488888"/>
            <a:ext cx="1534800" cy="414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chemeClr val="accent6"/>
                </a:highlight>
              </a:rPr>
              <a:t>CTC Loss</a:t>
            </a:r>
            <a:endParaRPr>
              <a:solidFill>
                <a:schemeClr val="dk1"/>
              </a:solidFill>
              <a:highlight>
                <a:schemeClr val="accent6"/>
              </a:highlight>
            </a:endParaRPr>
          </a:p>
        </p:txBody>
      </p:sp>
      <p:sp>
        <p:nvSpPr>
          <p:cNvPr id="198" name="Google Shape;198;p32"/>
          <p:cNvSpPr/>
          <p:nvPr/>
        </p:nvSpPr>
        <p:spPr>
          <a:xfrm>
            <a:off x="5016800" y="3569825"/>
            <a:ext cx="3441600" cy="41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50">
                <a:solidFill>
                  <a:schemeClr val="dk1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Feature projection layer</a:t>
            </a:r>
            <a:endParaRPr b="1">
              <a:solidFill>
                <a:schemeClr val="dk1"/>
              </a:solidFill>
              <a:highlight>
                <a:schemeClr val="lt2"/>
              </a:highlight>
            </a:endParaRPr>
          </a:p>
        </p:txBody>
      </p:sp>
      <p:sp>
        <p:nvSpPr>
          <p:cNvPr id="205" name="Google Shape;205;p32"/>
          <p:cNvSpPr txBox="1"/>
          <p:nvPr/>
        </p:nvSpPr>
        <p:spPr>
          <a:xfrm>
            <a:off x="5445675" y="4735075"/>
            <a:ext cx="3189300" cy="1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</a:rPr>
              <a:t>Adapted from Baevski et al.(2020)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b="1" lang="en-GB" sz="1100">
                <a:solidFill>
                  <a:schemeClr val="dk1"/>
                </a:solidFill>
              </a:rPr>
            </a:b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METHODS</a:t>
            </a:r>
            <a:endParaRPr/>
          </a:p>
        </p:txBody>
      </p:sp>
      <p:sp>
        <p:nvSpPr>
          <p:cNvPr id="211" name="Google Shape;211;p33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Baseline run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100% WER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1h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100% WER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138h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24% WER</a:t>
            </a:r>
            <a:endParaRPr/>
          </a:p>
        </p:txBody>
      </p:sp>
      <p:pic>
        <p:nvPicPr>
          <p:cNvPr id="212" name="Google Shape;212;p33" title="스크린샷 2025-07-08 오전 10.39.1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3980925" cy="3709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TRAINING SETUP: Training arguments</a:t>
            </a:r>
            <a:endParaRPr/>
          </a:p>
        </p:txBody>
      </p:sp>
      <p:sp>
        <p:nvSpPr>
          <p:cNvPr id="218" name="Google Shape;21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config=model.config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config.ctc_loss_reduction = "mean"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config.pad_token_id = processor.tokenizer.pad_token_id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config.vocab_size = vocab_size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TrainingArguments(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per_device_train_batch_size=8,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eval_strategy="steps",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num_train_epochs=1,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fp16=True,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learning_rate=1e-4,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weight_decay=0.005,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warmup_steps=1000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.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.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.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highlight>
                  <a:schemeClr val="lt1"/>
                </a:highlight>
              </a:rPr>
              <a:t>)</a:t>
            </a:r>
            <a:endParaRPr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05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TRAINING SETUP: Data collator</a:t>
            </a:r>
            <a:endParaRPr/>
          </a:p>
        </p:txBody>
      </p:sp>
      <p:pic>
        <p:nvPicPr>
          <p:cNvPr id="224" name="Google Shape;224;p35" title="스크린샷 2025-07-08 오전 10.42.5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750" y="2083752"/>
            <a:ext cx="2832774" cy="168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5" title="스크린샷 2025-07-08 오전 10.46.0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9524" y="1017725"/>
            <a:ext cx="4966735" cy="3820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" name="Google Shape;226;p35"/>
          <p:cNvCxnSpPr/>
          <p:nvPr/>
        </p:nvCxnSpPr>
        <p:spPr>
          <a:xfrm flipH="1" rot="10800000">
            <a:off x="2448150" y="1259975"/>
            <a:ext cx="1092300" cy="152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TRAINING SETUP: Compute Metrics</a:t>
            </a:r>
            <a:endParaRPr/>
          </a:p>
        </p:txBody>
      </p:sp>
      <p:pic>
        <p:nvPicPr>
          <p:cNvPr id="232" name="Google Shape;232;p36" title="스크린샷 2025-07-08 오전 10.42.5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076588"/>
            <a:ext cx="2759150" cy="164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6" title="스크린샷 2025-07-08 오전 10.43.1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2225" y="1421900"/>
            <a:ext cx="5290075" cy="2299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4" name="Google Shape;234;p36"/>
          <p:cNvCxnSpPr/>
          <p:nvPr/>
        </p:nvCxnSpPr>
        <p:spPr>
          <a:xfrm flipH="1" rot="10800000">
            <a:off x="2575725" y="1810250"/>
            <a:ext cx="941400" cy="125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RESULTS</a:t>
            </a:r>
            <a:endParaRPr/>
          </a:p>
        </p:txBody>
      </p:sp>
      <p:pic>
        <p:nvPicPr>
          <p:cNvPr id="240" name="Google Shape;240;p37" title="Eva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100" y="1393800"/>
            <a:ext cx="8520602" cy="288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EVALUATION</a:t>
            </a:r>
            <a:endParaRPr/>
          </a:p>
        </p:txBody>
      </p:sp>
      <p:graphicFrame>
        <p:nvGraphicFramePr>
          <p:cNvPr id="246" name="Google Shape;246;p38"/>
          <p:cNvGraphicFramePr/>
          <p:nvPr/>
        </p:nvGraphicFramePr>
        <p:xfrm>
          <a:off x="3714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{0E12E7B2-F3BE-4A6F-8E6F-4841C98BF6F1}</a:tableStyleId>
              </a:tblPr>
              <a:tblGrid>
                <a:gridCol w="1037825"/>
                <a:gridCol w="1676300"/>
                <a:gridCol w="3314375"/>
                <a:gridCol w="2223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Our model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Adeptschneider/wav2vec-large-swahili-asr-model-with-swahili-language-model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thinkKenya/wav2vec2-large-xls-r-300m-sw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WER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0.2453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0.1481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0.2602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Loss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0.1446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0.3257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0.3454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47" name="Google Shape;247;p38"/>
          <p:cNvSpPr txBox="1"/>
          <p:nvPr/>
        </p:nvSpPr>
        <p:spPr>
          <a:xfrm>
            <a:off x="311700" y="1468450"/>
            <a:ext cx="82230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In comparison to available pre-trained Swahili models: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 AND LIMITATIONS</a:t>
            </a:r>
            <a:endParaRPr/>
          </a:p>
        </p:txBody>
      </p:sp>
      <p:sp>
        <p:nvSpPr>
          <p:cNvPr id="253" name="Google Shape;253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GPU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We didn’t have resources to experiment with learning parameters more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Memory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Speech data takes is relatively big compared to text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Feature extractor couldn’t be trained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FURTHER PLAN</a:t>
            </a:r>
            <a:endParaRPr/>
          </a:p>
        </p:txBody>
      </p:sp>
      <p:sp>
        <p:nvSpPr>
          <p:cNvPr id="259" name="Google Shape;259;p40"/>
          <p:cNvSpPr txBox="1"/>
          <p:nvPr>
            <p:ph idx="1" type="body"/>
          </p:nvPr>
        </p:nvSpPr>
        <p:spPr>
          <a:xfrm>
            <a:off x="311700" y="1121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Lower WER?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Optional experiments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Language Modeling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See if training </a:t>
            </a:r>
            <a:r>
              <a:rPr lang="en-GB"/>
              <a:t>model with feature vector after encoder will improve performance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Augmentation: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Possible way to obtain more data would be to artificially increase available datasets, modifying the speed and pitch or adding noise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Pseudo-labeling: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Use different model to generate </a:t>
            </a:r>
            <a:r>
              <a:rPr lang="en-GB"/>
              <a:t>labels and use them for training, i.e. Whisper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265" name="Google Shape;265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managed to fine-tune </a:t>
            </a:r>
            <a:r>
              <a:rPr lang="en-GB"/>
              <a:t>pre-trained model </a:t>
            </a:r>
            <a:r>
              <a:rPr lang="en-GB"/>
              <a:t>for low-resource language with some accuracy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WER started to improve after of training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achieved final WER 24% after training on 138h of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full model was pushed on: </a:t>
            </a:r>
            <a:r>
              <a:rPr lang="en-GB"/>
              <a:t>https://huggingface.co/jkhyjkhy/wav2vec2-large-xlsr-sw-ASR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800" y="1152475"/>
            <a:ext cx="586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Bantu Language of Sabaki branch [1]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Word “Swahili” comes from Arabic name means “coasts” [2]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Most of its loanwords come from arabic  where it’s spoken [1]</a:t>
            </a:r>
            <a:endParaRPr/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SWAHILI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3307" y="445029"/>
            <a:ext cx="2329000" cy="403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271" name="Google Shape;271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/>
              <a:t>[1] https://yourhistoryisnotlost.home.blog/2019/04/24/swahili/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[2] https://www.dictionary.com/browse/swahili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[3] https://www.microsoft.com/sw-ke/download/details.aspx?id=52668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[4] http://77.240.23.241/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[5] https://www.jstor.org/stable/1158841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[6] https://www.britannica.com/topic/Swahili-language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[7] https://huggingface.co/docs/transformers/en/tasks/asr#train</a:t>
            </a:r>
            <a:endParaRPr sz="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/>
              <a:t>[8] </a:t>
            </a:r>
            <a:r>
              <a:rPr lang="en-GB" sz="900">
                <a:highlight>
                  <a:srgbClr val="FFFFFF"/>
                </a:highlight>
              </a:rPr>
              <a:t>Baevski, A., Zhou, Y., Mohamed, A., &amp; Auli, M. (2020). wav2vec 2.0: A framework for self-supervised learning of speech representations. </a:t>
            </a:r>
            <a:r>
              <a:rPr i="1" lang="en-GB" sz="900">
                <a:highlight>
                  <a:srgbClr val="FFFFFF"/>
                </a:highlight>
              </a:rPr>
              <a:t>Advances in neural information processing systems</a:t>
            </a:r>
            <a:r>
              <a:rPr lang="en-GB" sz="900">
                <a:highlight>
                  <a:srgbClr val="FFFFFF"/>
                </a:highlight>
              </a:rPr>
              <a:t>, </a:t>
            </a:r>
            <a:r>
              <a:rPr i="1" lang="en-GB" sz="900">
                <a:highlight>
                  <a:srgbClr val="FFFFFF"/>
                </a:highlight>
              </a:rPr>
              <a:t>33</a:t>
            </a:r>
            <a:r>
              <a:rPr lang="en-GB" sz="900">
                <a:highlight>
                  <a:srgbClr val="FFFFFF"/>
                </a:highlight>
              </a:rPr>
              <a:t>, 12449-12460.</a:t>
            </a:r>
            <a:endParaRPr sz="9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highlight>
                  <a:srgbClr val="FFFFFF"/>
                </a:highlight>
              </a:rPr>
              <a:t>[9] </a:t>
            </a:r>
            <a:r>
              <a:rPr lang="en-GB" sz="900">
                <a:highlight>
                  <a:srgbClr val="FFFFFF"/>
                </a:highlight>
                <a:uFill>
                  <a:noFill/>
                </a:uFill>
                <a:hlinkClick r:id="rId3"/>
              </a:rPr>
              <a:t>https://www.jstor.org/stable/j.ctt1qv5pgq</a:t>
            </a:r>
            <a:endParaRPr sz="9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highlight>
                  <a:srgbClr val="FFFFFF"/>
                </a:highlight>
              </a:rPr>
              <a:t>[10 ]</a:t>
            </a:r>
            <a:r>
              <a:rPr lang="en-GB" sz="900">
                <a:highlight>
                  <a:srgbClr val="FFFFFF"/>
                </a:highlight>
                <a:uFill>
                  <a:noFill/>
                </a:uFill>
                <a:hlinkClick r:id="rId4"/>
              </a:rPr>
              <a:t>https://clp.arizona.edu/courses/languages/swahili</a:t>
            </a:r>
            <a:endParaRPr sz="9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highlight>
                  <a:srgbClr val="FFFFFF"/>
                </a:highlight>
              </a:rPr>
              <a:t>[11] </a:t>
            </a:r>
            <a:r>
              <a:rPr lang="en-GB" sz="900">
                <a:highlight>
                  <a:srgbClr val="FFFFFF"/>
                </a:highlight>
                <a:uFill>
                  <a:noFill/>
                </a:uFill>
                <a:hlinkClick r:id="rId5"/>
              </a:rPr>
              <a:t>https://www.worlddata.info/languages/swahili.php</a:t>
            </a:r>
            <a:endParaRPr sz="9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highlight>
                  <a:srgbClr val="FFFFFF"/>
                </a:highlight>
              </a:rPr>
              <a:t>[12] </a:t>
            </a:r>
            <a:r>
              <a:rPr lang="en-GB" sz="1000">
                <a:uFill>
                  <a:noFill/>
                </a:uFill>
                <a:hlinkClick r:id="rId6"/>
              </a:rPr>
              <a:t>https://commonvoice.mozilla.org/en/datasets</a:t>
            </a:r>
            <a:endParaRPr sz="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3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 a lot, and any questions? </a:t>
            </a:r>
            <a:endParaRPr/>
          </a:p>
        </p:txBody>
      </p:sp>
      <p:sp>
        <p:nvSpPr>
          <p:cNvPr id="277" name="Google Shape;277;p43"/>
          <p:cNvSpPr txBox="1"/>
          <p:nvPr/>
        </p:nvSpPr>
        <p:spPr>
          <a:xfrm>
            <a:off x="5983650" y="1013550"/>
            <a:ext cx="1196700" cy="31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0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?</a:t>
            </a:r>
            <a:endParaRPr sz="25000">
              <a:solidFill>
                <a:srgbClr val="FF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SWAHILI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4083400" y="1152475"/>
            <a:ext cx="474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Mainly spoken in </a:t>
            </a:r>
            <a:r>
              <a:rPr lang="en-GB"/>
              <a:t>Tanzania, Kenya, and Mozambique[10]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Also spoken in Burundi, Comoros, Malawi, and Zambia by a small number of people[9]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 second language spoken by tens of millions of people in the five African Great lakes </a:t>
            </a:r>
            <a:r>
              <a:rPr lang="en-GB"/>
              <a:t>countries</a:t>
            </a:r>
            <a:r>
              <a:rPr lang="en-GB"/>
              <a:t> [11]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Spoken by around 100 million people[10]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588" y="1191750"/>
            <a:ext cx="3648075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People who speak swahili are called Waswahili [5]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Tanzania uses swahili for as a </a:t>
            </a:r>
            <a:r>
              <a:rPr lang="en-GB"/>
              <a:t>language</a:t>
            </a:r>
            <a:r>
              <a:rPr lang="en-GB"/>
              <a:t> of administration and primary education [6]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Its used similarly in Kenya, Congo and Uganda which use it as an administrative language [6]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Many </a:t>
            </a:r>
            <a:r>
              <a:rPr lang="en-GB"/>
              <a:t>language</a:t>
            </a:r>
            <a:r>
              <a:rPr lang="en-GB"/>
              <a:t> technology applications have been developed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Spelling checker[3]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POS tagging[4]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Electronic </a:t>
            </a:r>
            <a:r>
              <a:rPr lang="en-GB"/>
              <a:t>dictionary[4]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Machine translation[4]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205525" y="68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Swahili comparison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3467" y="230752"/>
            <a:ext cx="4511700" cy="311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 rotWithShape="1">
          <a:blip r:embed="rId4">
            <a:alphaModFix/>
          </a:blip>
          <a:srcRect b="0" l="-1140" r="1139" t="0"/>
          <a:stretch/>
        </p:blipFill>
        <p:spPr>
          <a:xfrm>
            <a:off x="113250" y="529525"/>
            <a:ext cx="3978000" cy="28768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113250" y="3443925"/>
            <a:ext cx="8917500" cy="11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lang="en-GB" sz="1700">
                <a:solidFill>
                  <a:schemeClr val="dk2"/>
                </a:solidFill>
                <a:highlight>
                  <a:schemeClr val="lt1"/>
                </a:highlight>
              </a:rPr>
              <a:t>Model used is multilingual, but Swahili has some differences from more common training languages</a:t>
            </a:r>
            <a:endParaRPr sz="17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lang="en-GB" sz="1700">
                <a:solidFill>
                  <a:schemeClr val="dk2"/>
                </a:solidFill>
                <a:highlight>
                  <a:schemeClr val="lt1"/>
                </a:highlight>
              </a:rPr>
              <a:t>phonemes inventory: 5 vowel and approximately 33 consonants</a:t>
            </a:r>
            <a:endParaRPr sz="17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lang="en-GB" sz="1700">
                <a:solidFill>
                  <a:schemeClr val="dk2"/>
                </a:solidFill>
                <a:highlight>
                  <a:schemeClr val="lt1"/>
                </a:highlight>
              </a:rPr>
              <a:t>Special sounds and features: dh, gh, ng', gw, sh, and th.</a:t>
            </a:r>
            <a:endParaRPr sz="17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lang="en-GB" sz="1700">
                <a:solidFill>
                  <a:schemeClr val="dk2"/>
                </a:solidFill>
                <a:highlight>
                  <a:schemeClr val="lt1"/>
                </a:highlight>
              </a:rPr>
              <a:t>if phoneme is less likely to appear, the model is substituting for the closest sound</a:t>
            </a:r>
            <a:endParaRPr sz="17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COMMON VOICE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Total 137 languages [12]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33,816 recorded hours [12]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Dataset consists of a unique MP3 and corresponding text file [12]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Free and open speech corpus [12]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8050" y="2840400"/>
            <a:ext cx="3994250" cy="199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SWAHILI DATASET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Total 28 dataset[1]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Collection started from the beginning of 2022[1]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Age and gender is collected alongside the data, but some of the data are not recorded or missing[1]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USED SWAHILI DATASET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6975" y="1152475"/>
            <a:ext cx="5310047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